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98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echnofaq.org/posts/2019/09/what-is-the-importance-of-business-intelligence-tools-in-todays-ecommerc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0619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Speak2Data – Voice Analyst </a:t>
            </a: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🔊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59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Voice-Controlled Data Cleaning &amp; Visualization Tool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603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Future Vision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89215" y="82004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Conclusion: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9215" y="1100316"/>
            <a:ext cx="67800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Speak2Data fundamentally redefines how users interact with data, providing a </a:t>
            </a: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voice-first approach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analytics. It significantly </a:t>
            </a: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reduces manual effort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 data cleaning and filtering, making these critical tasks efficient and intuitive. Users can generate </a:t>
            </a: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quick insights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through voice-controlled charts and export capabilities, empowering them to make data-driven decisions faster.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44" y="3715345"/>
            <a:ext cx="4514255" cy="451425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61171" y="79958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Scope: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315200" y="118812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journey for Speak2Data is just beginning. Our future roadmap includes: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15200" y="1460919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NLP: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Implementing more sophisticated Natural Language Processing for even smarter, more complex natural language queries.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315200" y="228070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Integration: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Expanding connectivity to popular </a:t>
            </a:r>
          </a:p>
          <a:p>
            <a:pPr>
              <a:lnSpc>
                <a:spcPts val="1400"/>
              </a:lnSpc>
              <a:buSzPct val="100000"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databases like SQL and MongoDB.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315200" y="297459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Scalability: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Optimizing the system to support significantly larger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datasets and enterprise-level operations.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315200" y="3851910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Platform Expansion: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Developing mobile and web applications to make Speak2Data accessible across all devices and operating systems.</a:t>
            </a:r>
            <a:endParaRPr lang="en-US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029" y="5196468"/>
            <a:ext cx="4854371" cy="30331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582" y="1123474"/>
            <a:ext cx="4585930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 Data Accessibility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657582" y="1862112"/>
            <a:ext cx="6625471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analysis often requires </a:t>
            </a: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filtering and cleaning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 tedious and time-consuming process. Many users, particularly those without a technical background, struggle with coding or complex Excel functions. This creates a barrier, limiting who can truly leverage data.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55758" y="4360017"/>
            <a:ext cx="6945300" cy="620792"/>
          </a:xfrm>
          <a:prstGeom prst="roundRect">
            <a:avLst>
              <a:gd name="adj" fmla="val 21192"/>
            </a:avLst>
          </a:prstGeom>
          <a:solidFill>
            <a:srgbClr val="B6D6F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7" y="4556006"/>
            <a:ext cx="368330" cy="2946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5912" y="4651488"/>
            <a:ext cx="6004560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Problem:</a:t>
            </a:r>
            <a:r>
              <a:rPr lang="en-US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Data insights are locked behind technical skills.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701779" y="1077754"/>
            <a:ext cx="1931449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Introducing Speak2Data: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701779" y="1488758"/>
            <a:ext cx="6625471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Speak2Data revolutionizes this by allowing users to </a:t>
            </a: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speak commands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clean, filter, and analyze datasets. It makes </a:t>
            </a: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analytics accessible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non-technical users, empowering anyone to derive insights without writing a single line of code.</a:t>
            </a:r>
            <a:endParaRPr lang="en-US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228" y="3232428"/>
            <a:ext cx="4997172" cy="49971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76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Core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20077"/>
            <a:ext cx="6407944" cy="2323267"/>
          </a:xfrm>
          <a:prstGeom prst="roundRect">
            <a:avLst>
              <a:gd name="adj" fmla="val 8787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520077"/>
            <a:ext cx="60960" cy="2323267"/>
          </a:xfrm>
          <a:prstGeom prst="roundRect">
            <a:avLst>
              <a:gd name="adj" fmla="val 334884"/>
            </a:avLst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2777371"/>
            <a:ext cx="367891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Voice-Driven Assistant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12044" y="3338751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build a robust, intuitive voice-driven data assistant that understands natural language commands.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520077"/>
            <a:ext cx="6408063" cy="2323267"/>
          </a:xfrm>
          <a:prstGeom prst="roundRect">
            <a:avLst>
              <a:gd name="adj" fmla="val 8787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2520077"/>
            <a:ext cx="60960" cy="2323267"/>
          </a:xfrm>
          <a:prstGeom prst="roundRect">
            <a:avLst>
              <a:gd name="adj" fmla="val 334884"/>
            </a:avLst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7746802" y="27773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Empower Users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746802" y="3338751"/>
            <a:ext cx="5832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data (remove nulls, duplicates, invalids).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746802" y="3780949"/>
            <a:ext cx="5832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Filter by year, name, or price.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46802" y="4223147"/>
            <a:ext cx="5832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 charts and comparisons instantly.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070158"/>
            <a:ext cx="6407944" cy="1801773"/>
          </a:xfrm>
          <a:prstGeom prst="roundRect">
            <a:avLst>
              <a:gd name="adj" fmla="val 1133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93790" y="5070158"/>
            <a:ext cx="60960" cy="1801773"/>
          </a:xfrm>
          <a:prstGeom prst="roundRect">
            <a:avLst>
              <a:gd name="adj" fmla="val 334884"/>
            </a:avLst>
          </a:prstGeom>
          <a:solidFill>
            <a:srgbClr val="84C1FA"/>
          </a:solidFill>
          <a:ln/>
        </p:spPr>
      </p:sp>
      <p:sp>
        <p:nvSpPr>
          <p:cNvPr id="15" name="Text 13"/>
          <p:cNvSpPr/>
          <p:nvPr/>
        </p:nvSpPr>
        <p:spPr>
          <a:xfrm>
            <a:off x="1112044" y="532745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Interaction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112044" y="5888831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immediate, clear feedback with integrated text-to-speech functionality.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070158"/>
            <a:ext cx="6408063" cy="1801773"/>
          </a:xfrm>
          <a:prstGeom prst="roundRect">
            <a:avLst>
              <a:gd name="adj" fmla="val 1133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428548" y="5070158"/>
            <a:ext cx="60960" cy="1801773"/>
          </a:xfrm>
          <a:prstGeom prst="roundRect">
            <a:avLst>
              <a:gd name="adj" fmla="val 334884"/>
            </a:avLst>
          </a:prstGeom>
          <a:solidFill>
            <a:srgbClr val="84C1FA"/>
          </a:solidFill>
          <a:ln/>
        </p:spPr>
      </p:sp>
      <p:sp>
        <p:nvSpPr>
          <p:cNvPr id="19" name="Text 17"/>
          <p:cNvSpPr/>
          <p:nvPr/>
        </p:nvSpPr>
        <p:spPr>
          <a:xfrm>
            <a:off x="7746802" y="532745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Exportable Results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7746802" y="5888831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Allow users to export cleaned and filtered data into industry-standard Excel files for further use.</a:t>
            </a:r>
            <a:endParaRPr lang="en-US" sz="17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20F800-2ABD-1228-3888-F5920B9D2BF9}"/>
              </a:ext>
            </a:extLst>
          </p:cNvPr>
          <p:cNvSpPr/>
          <p:nvPr/>
        </p:nvSpPr>
        <p:spPr>
          <a:xfrm>
            <a:off x="12846205" y="7794702"/>
            <a:ext cx="1639229" cy="3456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252" y="647224"/>
            <a:ext cx="4887873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 Stack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4252" y="1649135"/>
            <a:ext cx="1326189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Speak2Data leverages a powerful combination of Python libraries and APIs to deliver its voice-controlled analytics capabilities.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52" y="2181820"/>
            <a:ext cx="586502" cy="5865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5070" y="2346722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515070" y="2769513"/>
            <a:ext cx="567797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programming language orchestrating all components.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358" y="2181820"/>
            <a:ext cx="586502" cy="5865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68176" y="2346722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SpeechRecognition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268176" y="2769513"/>
            <a:ext cx="567797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API for accurate voice-to-text conversion.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52" y="3473291"/>
            <a:ext cx="586502" cy="5865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15070" y="3638193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pyttsx3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515070" y="4060984"/>
            <a:ext cx="567797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Enables clear text-to-speech responses from the system.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358" y="3473291"/>
            <a:ext cx="586502" cy="58650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68176" y="3638193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Pandas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268176" y="4060984"/>
            <a:ext cx="5677972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library for efficient data manipulation, cleaning, and filtering.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252" y="5077539"/>
            <a:ext cx="586502" cy="58650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15070" y="5242441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Matplotlib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1515070" y="5665232"/>
            <a:ext cx="567797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Generates diverse and customizable data visualizations.</a:t>
            </a:r>
            <a:endParaRPr lang="en-US" sz="15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358" y="5077539"/>
            <a:ext cx="586502" cy="58650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268176" y="5242441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Tkinter</a:t>
            </a:r>
            <a:endParaRPr lang="en-US" sz="1900" dirty="0"/>
          </a:p>
        </p:txBody>
      </p:sp>
      <p:sp>
        <p:nvSpPr>
          <p:cNvPr id="21" name="Text 13"/>
          <p:cNvSpPr/>
          <p:nvPr/>
        </p:nvSpPr>
        <p:spPr>
          <a:xfrm>
            <a:off x="8268176" y="5665232"/>
            <a:ext cx="567797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Builds the intuitive graphical user interface.</a:t>
            </a:r>
            <a:endParaRPr lang="en-US" sz="15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252" y="6369010"/>
            <a:ext cx="586502" cy="586502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515070" y="6533912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Regex (re)</a:t>
            </a:r>
            <a:endParaRPr lang="en-US" sz="1900" dirty="0"/>
          </a:p>
        </p:txBody>
      </p:sp>
      <p:sp>
        <p:nvSpPr>
          <p:cNvPr id="24" name="Text 15"/>
          <p:cNvSpPr/>
          <p:nvPr/>
        </p:nvSpPr>
        <p:spPr>
          <a:xfrm>
            <a:off x="1515070" y="6956703"/>
            <a:ext cx="567797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Extracts specific data points like years, names, and prices.</a:t>
            </a:r>
            <a:endParaRPr lang="en-US" sz="1500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7358" y="6369010"/>
            <a:ext cx="586502" cy="586502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8268176" y="6533912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OpenPyXL/CSV</a:t>
            </a:r>
            <a:endParaRPr lang="en-US" sz="1900" dirty="0"/>
          </a:p>
        </p:txBody>
      </p:sp>
      <p:sp>
        <p:nvSpPr>
          <p:cNvPr id="27" name="Text 17"/>
          <p:cNvSpPr/>
          <p:nvPr/>
        </p:nvSpPr>
        <p:spPr>
          <a:xfrm>
            <a:off x="8268176" y="6956703"/>
            <a:ext cx="5677972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Handles saving and exporting results to Excel and CSV formats.</a:t>
            </a:r>
            <a:endParaRPr lang="en-US" sz="15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ED32AC3-8BBC-BA99-89D4-2DD042D0278F}"/>
              </a:ext>
            </a:extLst>
          </p:cNvPr>
          <p:cNvSpPr/>
          <p:nvPr/>
        </p:nvSpPr>
        <p:spPr>
          <a:xfrm>
            <a:off x="12812751" y="7699535"/>
            <a:ext cx="1706137" cy="430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4715"/>
            <a:ext cx="5946934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Intelligent Data Preprocessing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8261509" y="1520428"/>
            <a:ext cx="5644872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Before any analysis or command execution, Speak2Data meticulously preprocesses the loaded dataset. This ensures data integrity and readiness for accurate operations.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261509" y="3046333"/>
            <a:ext cx="564487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 loads datasets from common formats like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.csv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or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.xlsx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261509" y="3788331"/>
            <a:ext cx="564487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Year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column is converted to a numeric format for consistent temporal analysis.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261509" y="4530328"/>
            <a:ext cx="564487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String fields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are normalized by converting them to lowercase and trimming excess whitespace, standardizing text data.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261509" y="5606772"/>
            <a:ext cx="564487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Invalid or missing values are systematically dropped or handled.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261509" y="6463784"/>
            <a:ext cx="564487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robust preprocessing prepares the data for seamless cleaning, filtering, and advanced analysis, ensuring reliable insights.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B691FA-56A1-5886-4880-8B4BD64C6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4468" y="1462899"/>
            <a:ext cx="6690732" cy="647800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2806D5-0137-29A9-B272-AE5852B8794D}"/>
              </a:ext>
            </a:extLst>
          </p:cNvPr>
          <p:cNvSpPr/>
          <p:nvPr/>
        </p:nvSpPr>
        <p:spPr>
          <a:xfrm>
            <a:off x="12812751" y="7699535"/>
            <a:ext cx="1706137" cy="430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567" y="703064"/>
            <a:ext cx="6732984" cy="647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Voice-Controlled Functions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5567" y="2076331"/>
            <a:ext cx="4254818" cy="3072170"/>
          </a:xfrm>
          <a:prstGeom prst="roundRect">
            <a:avLst>
              <a:gd name="adj" fmla="val 3572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25567" y="2053471"/>
            <a:ext cx="4254818" cy="91440"/>
          </a:xfrm>
          <a:prstGeom prst="roundRect">
            <a:avLst>
              <a:gd name="adj" fmla="val 204051"/>
            </a:avLst>
          </a:prstGeom>
          <a:solidFill>
            <a:srgbClr val="84C1FA"/>
          </a:solidFill>
          <a:ln/>
        </p:spPr>
      </p:sp>
      <p:sp>
        <p:nvSpPr>
          <p:cNvPr id="5" name="Shape 3"/>
          <p:cNvSpPr/>
          <p:nvPr/>
        </p:nvSpPr>
        <p:spPr>
          <a:xfrm>
            <a:off x="2542044" y="1765459"/>
            <a:ext cx="621863" cy="621863"/>
          </a:xfrm>
          <a:prstGeom prst="roundRect">
            <a:avLst>
              <a:gd name="adj" fmla="val 147042"/>
            </a:avLst>
          </a:prstGeom>
          <a:solidFill>
            <a:srgbClr val="84C1FA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615" y="1920954"/>
            <a:ext cx="248722" cy="31087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5715" y="2594610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Speech Input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55715" y="3042880"/>
            <a:ext cx="3794522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Commands are captured accurately via the integrated microphone, translating spoken words into actionable instructions.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87672" y="2076331"/>
            <a:ext cx="4254937" cy="3072170"/>
          </a:xfrm>
          <a:prstGeom prst="roundRect">
            <a:avLst>
              <a:gd name="adj" fmla="val 3572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187672" y="2053471"/>
            <a:ext cx="4254937" cy="91440"/>
          </a:xfrm>
          <a:prstGeom prst="roundRect">
            <a:avLst>
              <a:gd name="adj" fmla="val 204051"/>
            </a:avLst>
          </a:prstGeom>
          <a:solidFill>
            <a:srgbClr val="84C1FA"/>
          </a:solidFill>
          <a:ln/>
        </p:spPr>
      </p:sp>
      <p:sp>
        <p:nvSpPr>
          <p:cNvPr id="11" name="Shape 8"/>
          <p:cNvSpPr/>
          <p:nvPr/>
        </p:nvSpPr>
        <p:spPr>
          <a:xfrm>
            <a:off x="7004149" y="1765459"/>
            <a:ext cx="621863" cy="621863"/>
          </a:xfrm>
          <a:prstGeom prst="roundRect">
            <a:avLst>
              <a:gd name="adj" fmla="val 147042"/>
            </a:avLst>
          </a:prstGeom>
          <a:solidFill>
            <a:srgbClr val="84C1FA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720" y="1920954"/>
            <a:ext cx="248722" cy="31087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17820" y="2594610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5417820" y="3042880"/>
            <a:ext cx="379464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Fill missing values (e.g., with mean).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5417820" y="3446978"/>
            <a:ext cx="379464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 duplicate rows.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5417820" y="3851077"/>
            <a:ext cx="379464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Trim whitespace from text entries.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5417820" y="4255175"/>
            <a:ext cx="3794641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 invalid or negative price entries.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9649897" y="2076331"/>
            <a:ext cx="4254937" cy="3072170"/>
          </a:xfrm>
          <a:prstGeom prst="roundRect">
            <a:avLst>
              <a:gd name="adj" fmla="val 3572"/>
            </a:avLst>
          </a:prstGeom>
          <a:solidFill>
            <a:srgbClr val="FFFFFF"/>
          </a:solidFill>
          <a:ln/>
        </p:spPr>
      </p:sp>
      <p:sp>
        <p:nvSpPr>
          <p:cNvPr id="19" name="Shape 15"/>
          <p:cNvSpPr/>
          <p:nvPr/>
        </p:nvSpPr>
        <p:spPr>
          <a:xfrm>
            <a:off x="9649897" y="2053471"/>
            <a:ext cx="4254937" cy="91440"/>
          </a:xfrm>
          <a:prstGeom prst="roundRect">
            <a:avLst>
              <a:gd name="adj" fmla="val 204051"/>
            </a:avLst>
          </a:prstGeom>
          <a:solidFill>
            <a:srgbClr val="84C1FA"/>
          </a:solidFill>
          <a:ln/>
        </p:spPr>
      </p:sp>
      <p:sp>
        <p:nvSpPr>
          <p:cNvPr id="20" name="Shape 16"/>
          <p:cNvSpPr/>
          <p:nvPr/>
        </p:nvSpPr>
        <p:spPr>
          <a:xfrm>
            <a:off x="11466374" y="1765459"/>
            <a:ext cx="621863" cy="621863"/>
          </a:xfrm>
          <a:prstGeom prst="roundRect">
            <a:avLst>
              <a:gd name="adj" fmla="val 147042"/>
            </a:avLst>
          </a:prstGeom>
          <a:solidFill>
            <a:srgbClr val="84C1FA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2945" y="1920954"/>
            <a:ext cx="248722" cy="310872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880044" y="2594610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Filtering</a:t>
            </a:r>
            <a:endParaRPr lang="en-US" sz="2000" dirty="0"/>
          </a:p>
        </p:txBody>
      </p:sp>
      <p:sp>
        <p:nvSpPr>
          <p:cNvPr id="23" name="Text 18"/>
          <p:cNvSpPr/>
          <p:nvPr/>
        </p:nvSpPr>
        <p:spPr>
          <a:xfrm>
            <a:off x="9880044" y="3042880"/>
            <a:ext cx="3794641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Effortlessly filter datasets by key categories such as Year, Name, or Price ranges using simple voice commands.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725567" y="5666661"/>
            <a:ext cx="6485930" cy="1859875"/>
          </a:xfrm>
          <a:prstGeom prst="roundRect">
            <a:avLst>
              <a:gd name="adj" fmla="val 5900"/>
            </a:avLst>
          </a:prstGeom>
          <a:solidFill>
            <a:srgbClr val="FFFFFF"/>
          </a:solidFill>
          <a:ln/>
        </p:spPr>
      </p:sp>
      <p:sp>
        <p:nvSpPr>
          <p:cNvPr id="25" name="Shape 20"/>
          <p:cNvSpPr/>
          <p:nvPr/>
        </p:nvSpPr>
        <p:spPr>
          <a:xfrm>
            <a:off x="725567" y="5643801"/>
            <a:ext cx="6485930" cy="91440"/>
          </a:xfrm>
          <a:prstGeom prst="roundRect">
            <a:avLst>
              <a:gd name="adj" fmla="val 204051"/>
            </a:avLst>
          </a:prstGeom>
          <a:solidFill>
            <a:srgbClr val="84C1FA"/>
          </a:solidFill>
          <a:ln/>
        </p:spPr>
      </p:sp>
      <p:sp>
        <p:nvSpPr>
          <p:cNvPr id="26" name="Shape 21"/>
          <p:cNvSpPr/>
          <p:nvPr/>
        </p:nvSpPr>
        <p:spPr>
          <a:xfrm>
            <a:off x="3657540" y="5355788"/>
            <a:ext cx="621863" cy="621863"/>
          </a:xfrm>
          <a:prstGeom prst="roundRect">
            <a:avLst>
              <a:gd name="adj" fmla="val 147042"/>
            </a:avLst>
          </a:prstGeom>
          <a:solidFill>
            <a:srgbClr val="84C1FA"/>
          </a:solidFill>
          <a:ln/>
        </p:spPr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4111" y="5511284"/>
            <a:ext cx="248722" cy="310872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955715" y="6184940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</a:t>
            </a:r>
            <a:endParaRPr lang="en-US" sz="2000" dirty="0"/>
          </a:p>
        </p:txBody>
      </p:sp>
      <p:sp>
        <p:nvSpPr>
          <p:cNvPr id="29" name="Text 23"/>
          <p:cNvSpPr/>
          <p:nvPr/>
        </p:nvSpPr>
        <p:spPr>
          <a:xfrm>
            <a:off x="955715" y="6633210"/>
            <a:ext cx="6025634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 insightful charts including sales performance, revenue trends, and comparative analyses on demand.</a:t>
            </a: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7418784" y="5666661"/>
            <a:ext cx="6486049" cy="1859875"/>
          </a:xfrm>
          <a:prstGeom prst="roundRect">
            <a:avLst>
              <a:gd name="adj" fmla="val 5900"/>
            </a:avLst>
          </a:prstGeom>
          <a:solidFill>
            <a:srgbClr val="FFFFFF"/>
          </a:solidFill>
          <a:ln/>
        </p:spPr>
      </p:sp>
      <p:sp>
        <p:nvSpPr>
          <p:cNvPr id="31" name="Shape 25"/>
          <p:cNvSpPr/>
          <p:nvPr/>
        </p:nvSpPr>
        <p:spPr>
          <a:xfrm>
            <a:off x="7418784" y="5643801"/>
            <a:ext cx="6486049" cy="91440"/>
          </a:xfrm>
          <a:prstGeom prst="roundRect">
            <a:avLst>
              <a:gd name="adj" fmla="val 204051"/>
            </a:avLst>
          </a:prstGeom>
          <a:solidFill>
            <a:srgbClr val="84C1FA"/>
          </a:solidFill>
          <a:ln/>
        </p:spPr>
      </p:sp>
      <p:sp>
        <p:nvSpPr>
          <p:cNvPr id="32" name="Shape 26"/>
          <p:cNvSpPr/>
          <p:nvPr/>
        </p:nvSpPr>
        <p:spPr>
          <a:xfrm>
            <a:off x="10350877" y="5355788"/>
            <a:ext cx="621863" cy="621863"/>
          </a:xfrm>
          <a:prstGeom prst="roundRect">
            <a:avLst>
              <a:gd name="adj" fmla="val 147042"/>
            </a:avLst>
          </a:prstGeom>
          <a:solidFill>
            <a:srgbClr val="84C1FA"/>
          </a:solidFill>
          <a:ln/>
        </p:spPr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7448" y="5511284"/>
            <a:ext cx="248722" cy="310872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7648932" y="6184940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Export Results</a:t>
            </a:r>
            <a:endParaRPr lang="en-US" sz="2000" dirty="0"/>
          </a:p>
        </p:txBody>
      </p:sp>
      <p:sp>
        <p:nvSpPr>
          <p:cNvPr id="35" name="Text 28"/>
          <p:cNvSpPr/>
          <p:nvPr/>
        </p:nvSpPr>
        <p:spPr>
          <a:xfrm>
            <a:off x="7648932" y="6633210"/>
            <a:ext cx="602575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Save cleaned and filtered data directly into Excel format, ready for sharing or further external analysis.</a:t>
            </a:r>
            <a:endParaRPr lang="en-US" sz="16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E23439D-F613-CC85-D568-A40746349A93}"/>
              </a:ext>
            </a:extLst>
          </p:cNvPr>
          <p:cNvSpPr/>
          <p:nvPr/>
        </p:nvSpPr>
        <p:spPr>
          <a:xfrm>
            <a:off x="12812751" y="7699535"/>
            <a:ext cx="1706137" cy="430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892016"/>
            <a:ext cx="5674400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Real-World Commands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233" y="1949529"/>
            <a:ext cx="13185934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Speak2Data interprets natural language, making data manipulation intuitive. Here are some examples of voice commands and their immediate impact: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2233" y="2841784"/>
            <a:ext cx="13185934" cy="4495800"/>
          </a:xfrm>
          <a:prstGeom prst="roundRect">
            <a:avLst>
              <a:gd name="adj" fmla="val 413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9853" y="2849404"/>
            <a:ext cx="13170694" cy="5929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36188" y="2980849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"Fill missing values with mean."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25345" y="2980849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Calculates and inserts mean for empty numerical cells.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9853" y="3442335"/>
            <a:ext cx="13170694" cy="5929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36188" y="3573780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"Remove duplicates."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25345" y="3573780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and deletes redundant rows from the dataset.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9853" y="4035266"/>
            <a:ext cx="13170694" cy="5929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36188" y="4166711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"Show data for 2021."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25345" y="4166711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Filters the dataset to display only records from the year 2021.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29853" y="4628198"/>
            <a:ext cx="13170694" cy="5929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36188" y="4759643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"Filter records for Abhi."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25345" y="4759643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Displays all entries associated with the name "Abhi".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9853" y="5221129"/>
            <a:ext cx="13170694" cy="9229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36188" y="5352574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"Compare Riya and Rahul revenue."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525345" y="5352574"/>
            <a:ext cx="6168866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Generates a comparison chart or table of revenue for Riya vs. Rahul.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29853" y="6144101"/>
            <a:ext cx="13170694" cy="5929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36188" y="6275546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"Plot category sales chart."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25345" y="6275546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Visualizes sales data broken down by product categories.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29853" y="6737033"/>
            <a:ext cx="13170694" cy="5929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36188" y="6868478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"Show yearly revenue trend."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525345" y="6868478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Presents a line chart illustrating revenue changes over the years.</a:t>
            </a:r>
            <a:endParaRPr lang="en-US" sz="16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9639676-F650-7294-F4EA-90ED88087CF1}"/>
              </a:ext>
            </a:extLst>
          </p:cNvPr>
          <p:cNvSpPr/>
          <p:nvPr/>
        </p:nvSpPr>
        <p:spPr>
          <a:xfrm>
            <a:off x="12812751" y="7699535"/>
            <a:ext cx="1706137" cy="430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801" y="395049"/>
            <a:ext cx="3591997" cy="44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Intuitive GUI Design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5300" y="970575"/>
            <a:ext cx="1362479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Speak2Data graphical user interface, built with Tkinter, prioritizes simplicity and user experience.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1" y="1531380"/>
            <a:ext cx="7180389" cy="63031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80513" y="1550530"/>
            <a:ext cx="5239583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Title: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Clearly labeled "Voice Analyst" at the top</a:t>
            </a:r>
          </a:p>
          <a:p>
            <a:pPr algn="l">
              <a:lnSpc>
                <a:spcPts val="1800"/>
              </a:lnSpc>
              <a:buSzPct val="100000"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for easy identification.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880514" y="2173129"/>
            <a:ext cx="5239583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Tap to Speak Button: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 large, prominent button serves as the primary interaction point for voice input.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8880515" y="3095834"/>
            <a:ext cx="5239583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Status Label: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Provides real-time feedback to the </a:t>
            </a:r>
          </a:p>
          <a:p>
            <a:pPr algn="l">
              <a:lnSpc>
                <a:spcPts val="1800"/>
              </a:lnSpc>
              <a:buSzPct val="100000"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user on the system's state: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9010679" y="3754550"/>
            <a:ext cx="5239583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Listening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🎤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9000020" y="4114800"/>
            <a:ext cx="5239583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Processing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🧠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9010679" y="4475050"/>
            <a:ext cx="5239583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Done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✅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9010678" y="4847632"/>
            <a:ext cx="5239583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Error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❌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9010679" y="5368411"/>
            <a:ext cx="5239583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background and elements are styled for optimal usability and a clean, modern aesthetic.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63E6B7-CCFF-4B78-CFF8-ADD25FF23607}"/>
              </a:ext>
            </a:extLst>
          </p:cNvPr>
          <p:cNvSpPr/>
          <p:nvPr/>
        </p:nvSpPr>
        <p:spPr>
          <a:xfrm>
            <a:off x="12812751" y="7699535"/>
            <a:ext cx="1706137" cy="430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0783"/>
            <a:ext cx="8301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Advantages of Speak2Data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63190"/>
            <a:ext cx="13042821" cy="4065508"/>
          </a:xfrm>
          <a:prstGeom prst="roundRect">
            <a:avLst>
              <a:gd name="adj" fmla="val 5021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63190"/>
            <a:ext cx="4347567" cy="2395657"/>
          </a:xfrm>
          <a:prstGeom prst="roundRect">
            <a:avLst>
              <a:gd name="adj" fmla="val 8521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2890004"/>
            <a:ext cx="30199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Hands-free Interaction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380423"/>
            <a:ext cx="355377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Seamlessly interact with your datasets using only your voice, freeing up your hands for other tasks.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1357" y="2663190"/>
            <a:ext cx="4347567" cy="2395657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8" name="Shape 6"/>
          <p:cNvSpPr/>
          <p:nvPr/>
        </p:nvSpPr>
        <p:spPr>
          <a:xfrm>
            <a:off x="5141357" y="2663190"/>
            <a:ext cx="30480" cy="2395657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9" name="Text 7"/>
          <p:cNvSpPr/>
          <p:nvPr/>
        </p:nvSpPr>
        <p:spPr>
          <a:xfrm>
            <a:off x="5708333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Accessible for All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08333" y="3380423"/>
            <a:ext cx="32136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Democratizes data analytics, making complex tasks simple and accessible even for non-programmers.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857869" y="3577471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53" y="3683794"/>
            <a:ext cx="283488" cy="354330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8924" y="2663190"/>
            <a:ext cx="4347567" cy="2395657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8924" y="2663190"/>
            <a:ext cx="30480" cy="2395657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5" name="Text 12"/>
          <p:cNvSpPr/>
          <p:nvPr/>
        </p:nvSpPr>
        <p:spPr>
          <a:xfrm>
            <a:off x="1005590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Integrated Workflow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55900" y="3380423"/>
            <a:ext cx="355377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Combines data cleaning, filtering, and visualization into one fluid, voice-activated process.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205436" y="3577471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21" y="3683794"/>
            <a:ext cx="283488" cy="354330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793790" y="5058847"/>
            <a:ext cx="6521291" cy="1669852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20" name="Shape 16"/>
          <p:cNvSpPr/>
          <p:nvPr/>
        </p:nvSpPr>
        <p:spPr>
          <a:xfrm>
            <a:off x="793790" y="5058847"/>
            <a:ext cx="6521291" cy="3048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21" name="Text 17"/>
          <p:cNvSpPr/>
          <p:nvPr/>
        </p:nvSpPr>
        <p:spPr>
          <a:xfrm>
            <a:off x="1020604" y="5285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Feedback</a:t>
            </a:r>
            <a:endParaRPr lang="en-US" sz="2200" dirty="0"/>
          </a:p>
        </p:txBody>
      </p:sp>
      <p:sp>
        <p:nvSpPr>
          <p:cNvPr id="22" name="Text 18"/>
          <p:cNvSpPr/>
          <p:nvPr/>
        </p:nvSpPr>
        <p:spPr>
          <a:xfrm>
            <a:off x="1020604" y="5776079"/>
            <a:ext cx="57275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Receive immediate, clear voice feedback, guiding you through each step of your data analysis.</a:t>
            </a:r>
            <a:endParaRPr lang="en-US" sz="1750" dirty="0"/>
          </a:p>
        </p:txBody>
      </p:sp>
      <p:sp>
        <p:nvSpPr>
          <p:cNvPr id="23" name="Shape 19"/>
          <p:cNvSpPr/>
          <p:nvPr/>
        </p:nvSpPr>
        <p:spPr>
          <a:xfrm>
            <a:off x="7315081" y="5058847"/>
            <a:ext cx="6521410" cy="1669852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24" name="Shape 20"/>
          <p:cNvSpPr/>
          <p:nvPr/>
        </p:nvSpPr>
        <p:spPr>
          <a:xfrm>
            <a:off x="7315081" y="5058847"/>
            <a:ext cx="30480" cy="1669852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25" name="Shape 21"/>
          <p:cNvSpPr/>
          <p:nvPr/>
        </p:nvSpPr>
        <p:spPr>
          <a:xfrm>
            <a:off x="7315081" y="5058847"/>
            <a:ext cx="6521410" cy="3048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26" name="Text 22"/>
          <p:cNvSpPr/>
          <p:nvPr/>
        </p:nvSpPr>
        <p:spPr>
          <a:xfrm>
            <a:off x="7882057" y="5285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Saving</a:t>
            </a:r>
            <a:endParaRPr lang="en-US" sz="2200" dirty="0"/>
          </a:p>
        </p:txBody>
      </p:sp>
      <p:sp>
        <p:nvSpPr>
          <p:cNvPr id="27" name="Text 23"/>
          <p:cNvSpPr/>
          <p:nvPr/>
        </p:nvSpPr>
        <p:spPr>
          <a:xfrm>
            <a:off x="7882057" y="577607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Automatically saves processed results, ensuring your work is preserved for future analysis or sharing.</a:t>
            </a:r>
            <a:endParaRPr lang="en-US" sz="1750" dirty="0"/>
          </a:p>
        </p:txBody>
      </p:sp>
      <p:sp>
        <p:nvSpPr>
          <p:cNvPr id="28" name="Shape 24"/>
          <p:cNvSpPr/>
          <p:nvPr/>
        </p:nvSpPr>
        <p:spPr>
          <a:xfrm>
            <a:off x="7031593" y="5610225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278" y="5716548"/>
            <a:ext cx="283488" cy="35433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B2B6856-42BB-CB5B-C451-567F08E9E68A}"/>
              </a:ext>
            </a:extLst>
          </p:cNvPr>
          <p:cNvSpPr/>
          <p:nvPr/>
        </p:nvSpPr>
        <p:spPr>
          <a:xfrm>
            <a:off x="12812751" y="7699535"/>
            <a:ext cx="1706137" cy="430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990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 Bandral</cp:lastModifiedBy>
  <cp:revision>3</cp:revision>
  <dcterms:created xsi:type="dcterms:W3CDTF">2025-08-24T16:43:27Z</dcterms:created>
  <dcterms:modified xsi:type="dcterms:W3CDTF">2025-08-24T17:01:00Z</dcterms:modified>
</cp:coreProperties>
</file>